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307" r:id="rId3"/>
    <p:sldId id="308" r:id="rId4"/>
    <p:sldId id="309" r:id="rId5"/>
    <p:sldId id="310" r:id="rId6"/>
    <p:sldId id="311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257" r:id="rId17"/>
    <p:sldId id="258" r:id="rId18"/>
    <p:sldId id="259" r:id="rId19"/>
    <p:sldId id="260" r:id="rId20"/>
    <p:sldId id="262" r:id="rId21"/>
    <p:sldId id="282" r:id="rId22"/>
    <p:sldId id="263" r:id="rId23"/>
    <p:sldId id="266" r:id="rId24"/>
    <p:sldId id="274" r:id="rId25"/>
    <p:sldId id="275" r:id="rId26"/>
    <p:sldId id="267" r:id="rId27"/>
    <p:sldId id="273" r:id="rId28"/>
    <p:sldId id="270" r:id="rId29"/>
    <p:sldId id="277" r:id="rId30"/>
    <p:sldId id="281" r:id="rId31"/>
    <p:sldId id="291" r:id="rId32"/>
    <p:sldId id="276" r:id="rId33"/>
    <p:sldId id="280" r:id="rId34"/>
    <p:sldId id="271" r:id="rId35"/>
    <p:sldId id="272" r:id="rId36"/>
    <p:sldId id="283" r:id="rId37"/>
    <p:sldId id="322" r:id="rId38"/>
    <p:sldId id="284" r:id="rId39"/>
    <p:sldId id="285" r:id="rId40"/>
    <p:sldId id="286" r:id="rId41"/>
    <p:sldId id="287" r:id="rId42"/>
    <p:sldId id="288" r:id="rId43"/>
    <p:sldId id="323" r:id="rId44"/>
    <p:sldId id="321" r:id="rId45"/>
    <p:sldId id="289" r:id="rId46"/>
    <p:sldId id="290" r:id="rId47"/>
    <p:sldId id="324" r:id="rId48"/>
    <p:sldId id="325" r:id="rId49"/>
    <p:sldId id="326" r:id="rId50"/>
    <p:sldId id="327" r:id="rId51"/>
    <p:sldId id="328" r:id="rId52"/>
    <p:sldId id="329" r:id="rId53"/>
    <p:sldId id="330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6449" autoAdjust="0"/>
  </p:normalViewPr>
  <p:slideViewPr>
    <p:cSldViewPr snapToGrid="0">
      <p:cViewPr varScale="1">
        <p:scale>
          <a:sx n="118" d="100"/>
          <a:sy n="118" d="100"/>
        </p:scale>
        <p:origin x="31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719B6F-225C-4F52-AB8E-D5681F06BEFC}" type="datetimeFigureOut">
              <a:rPr lang="en-US" smtClean="0"/>
              <a:t>9/3/2017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9C45E-C656-44B2-980D-2A60AECD7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54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I learned validity</a:t>
            </a:r>
            <a:r>
              <a:rPr lang="en-US" b="0" baseline="0" dirty="0" smtClean="0"/>
              <a:t> and reliability. Validity is accuracy of data. Reliability is consistency of getting the same answer more than once.</a:t>
            </a:r>
            <a:endParaRPr lang="en-US" b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9C45E-C656-44B2-980D-2A60AECD7BD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25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learned constructs</a:t>
            </a:r>
            <a:r>
              <a:rPr lang="en-US" baseline="0" dirty="0" smtClean="0"/>
              <a:t> in the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 for this week. Constructs are concepts and something we are interested in but not directly measureable. We use variables that are measurable to represent constructs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measurable variables can we use to get at a particular concept.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Operational definitions: how to measure a conceptual variable is really important.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9C45E-C656-44B2-980D-2A60AECD7BD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89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E8A2-C9A2-4D47-ADFC-AC47A43C28DA}" type="datetimeFigureOut">
              <a:rPr lang="en-US" smtClean="0"/>
              <a:t>9/3/2017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CC3E4-0091-4612-A5EE-83418A641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330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E8A2-C9A2-4D47-ADFC-AC47A43C28DA}" type="datetimeFigureOut">
              <a:rPr lang="en-US" smtClean="0"/>
              <a:t>9/3/2017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CC3E4-0091-4612-A5EE-83418A641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123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E8A2-C9A2-4D47-ADFC-AC47A43C28DA}" type="datetimeFigureOut">
              <a:rPr lang="en-US" smtClean="0"/>
              <a:t>9/3/2017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CC3E4-0091-4612-A5EE-83418A641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254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E8A2-C9A2-4D47-ADFC-AC47A43C28DA}" type="datetimeFigureOut">
              <a:rPr lang="en-US" smtClean="0"/>
              <a:t>9/3/2017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CC3E4-0091-4612-A5EE-83418A641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180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E8A2-C9A2-4D47-ADFC-AC47A43C28DA}" type="datetimeFigureOut">
              <a:rPr lang="en-US" smtClean="0"/>
              <a:t>9/3/2017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CC3E4-0091-4612-A5EE-83418A641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23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E8A2-C9A2-4D47-ADFC-AC47A43C28DA}" type="datetimeFigureOut">
              <a:rPr lang="en-US" smtClean="0"/>
              <a:t>9/3/2017</a:t>
            </a:fld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CC3E4-0091-4612-A5EE-83418A641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332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E8A2-C9A2-4D47-ADFC-AC47A43C28DA}" type="datetimeFigureOut">
              <a:rPr lang="en-US" smtClean="0"/>
              <a:t>9/3/2017</a:t>
            </a:fld>
            <a:endParaRPr 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CC3E4-0091-4612-A5EE-83418A641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34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E8A2-C9A2-4D47-ADFC-AC47A43C28DA}" type="datetimeFigureOut">
              <a:rPr lang="en-US" smtClean="0"/>
              <a:t>9/3/2017</a:t>
            </a:fld>
            <a:endParaRPr 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CC3E4-0091-4612-A5EE-83418A641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418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E8A2-C9A2-4D47-ADFC-AC47A43C28DA}" type="datetimeFigureOut">
              <a:rPr lang="en-US" smtClean="0"/>
              <a:t>9/3/2017</a:t>
            </a:fld>
            <a:endParaRPr 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CC3E4-0091-4612-A5EE-83418A641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629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E8A2-C9A2-4D47-ADFC-AC47A43C28DA}" type="datetimeFigureOut">
              <a:rPr lang="en-US" smtClean="0"/>
              <a:t>9/3/2017</a:t>
            </a:fld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CC3E4-0091-4612-A5EE-83418A641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3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E8A2-C9A2-4D47-ADFC-AC47A43C28DA}" type="datetimeFigureOut">
              <a:rPr lang="en-US" smtClean="0"/>
              <a:t>9/3/2017</a:t>
            </a:fld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CC3E4-0091-4612-A5EE-83418A641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365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AE8A2-C9A2-4D47-ADFC-AC47A43C28DA}" type="datetimeFigureOut">
              <a:rPr lang="en-US" smtClean="0"/>
              <a:t>9/3/2017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ACC3E4-0091-4612-A5EE-83418A641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550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W203 STATS</a:t>
            </a:r>
            <a:br>
              <a:rPr lang="en-US" dirty="0" smtClean="0"/>
            </a:br>
            <a:r>
              <a:rPr lang="en-US" dirty="0" smtClean="0"/>
              <a:t>Work In Progress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99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12" y="1581150"/>
            <a:ext cx="764857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02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47800" y="833438"/>
            <a:ext cx="7543800" cy="534352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481" y="703765"/>
            <a:ext cx="773430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209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37" y="766762"/>
            <a:ext cx="770572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17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7901" y="1027906"/>
            <a:ext cx="747712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47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1004887"/>
            <a:ext cx="767715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14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100137"/>
            <a:ext cx="744855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97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Week3 - Validity and Reliability</a:t>
            </a:r>
            <a:endParaRPr lang="en-US" dirty="0"/>
          </a:p>
        </p:txBody>
      </p:sp>
      <p:pic>
        <p:nvPicPr>
          <p:cNvPr id="1026" name="Picture 2" descr="Validity and Reliability &#10;reliable &#10;do nM hit &#10;of aim Md &#10;w lid &#10;hit the &#10;stud' fairw but &#10;50f48 &#10;do nM hit &#10;of aim. &#10;get &#10;hit the &#10;the heart (similar results) &#10;Validity: accuracy of instruments, data, and findings &#10;Reliability: Using the same instrument to measure the &#10;same thing, do you get the same answer more than &#10;once?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286" y="1426894"/>
            <a:ext cx="4676775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/>
          <p:cNvSpPr txBox="1"/>
          <p:nvPr/>
        </p:nvSpPr>
        <p:spPr>
          <a:xfrm>
            <a:off x="5767057" y="1548143"/>
            <a:ext cx="3920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Validity – getting accurate answer</a:t>
            </a:r>
          </a:p>
          <a:p>
            <a:r>
              <a:rPr lang="en-US" dirty="0" smtClean="0"/>
              <a:t>Reliability – getting the same answer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257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Week3 - Constructs and variables</a:t>
            </a:r>
            <a:endParaRPr lang="en-US" dirty="0"/>
          </a:p>
        </p:txBody>
      </p:sp>
      <p:pic>
        <p:nvPicPr>
          <p:cNvPr id="2050" name="Picture 2" descr="130f76 &#10;Constructs and Variables &#10;Variables &#10;Something we can directly measure &#10;Concrete measured expressions to which we can &#10;assign numeric values &#10;Constructs &#10;Concepts, often complex &#10;Not directly measurable &#10;Also called theoretical variables &#10;We must define specific sets of variables that are attached to &#10;complex constructs or concepts. &#10;140f76 &#10;Life Happiness &#10;Success &#10;Sl? &#10;S2?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06142"/>
            <a:ext cx="4145940" cy="678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/>
          <p:cNvSpPr txBox="1"/>
          <p:nvPr/>
        </p:nvSpPr>
        <p:spPr>
          <a:xfrm>
            <a:off x="5432079" y="1493822"/>
            <a:ext cx="58090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the real world, we are interested in something important but not directly measurable. For example happiness. We call these things “a construct”</a:t>
            </a:r>
          </a:p>
          <a:p>
            <a:endParaRPr lang="en-US" dirty="0"/>
          </a:p>
          <a:p>
            <a:r>
              <a:rPr lang="en-US" dirty="0" smtClean="0"/>
              <a:t>We use “variables” that are measurable to represent constructs so that we can understand “a construct” better. Maybe we use “income”, “number of friends” as variables to measure “</a:t>
            </a:r>
            <a:r>
              <a:rPr lang="en-US" dirty="0" err="1" smtClean="0"/>
              <a:t>happinesss</a:t>
            </a:r>
            <a:r>
              <a:rPr lang="en-US" dirty="0" smtClean="0"/>
              <a:t>”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386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Week3 - Time series data, cross-sectional data, pooled cross section, panel (longitudinal) data</a:t>
            </a:r>
            <a:endParaRPr 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Cross-sectional data: </a:t>
            </a:r>
            <a:r>
              <a:rPr lang="en-US" b="1" dirty="0" smtClean="0"/>
              <a:t>a sample of individuals at a given point in time</a:t>
            </a:r>
          </a:p>
          <a:p>
            <a:pPr marL="0" indent="0">
              <a:buNone/>
            </a:pPr>
            <a:r>
              <a:rPr lang="en-US" dirty="0" smtClean="0"/>
              <a:t>Time series data: looks at </a:t>
            </a:r>
            <a:r>
              <a:rPr lang="en-US" b="1" dirty="0" smtClean="0"/>
              <a:t>one individual at many times</a:t>
            </a:r>
          </a:p>
          <a:p>
            <a:pPr marL="0" indent="0">
              <a:buNone/>
            </a:pPr>
            <a:r>
              <a:rPr lang="en-US" dirty="0" smtClean="0"/>
              <a:t>Pooled cross sections: two or more  cross sections from the same population, taken at different times</a:t>
            </a:r>
          </a:p>
          <a:p>
            <a:pPr marL="0" indent="0">
              <a:buNone/>
            </a:pPr>
            <a:r>
              <a:rPr lang="en-US" dirty="0" smtClean="0"/>
              <a:t>Panel data: multiple individuals, taken at multiple points of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564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How to Operationalize </a:t>
            </a:r>
            <a:r>
              <a:rPr lang="en-US" dirty="0" smtClean="0"/>
              <a:t>a Complex Construct</a:t>
            </a:r>
            <a:endParaRPr 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tell customers are happy about using new products</a:t>
            </a:r>
            <a:endParaRPr lang="en-US" dirty="0"/>
          </a:p>
          <a:p>
            <a:r>
              <a:rPr lang="en-US" dirty="0" smtClean="0"/>
              <a:t>Success of war &lt;= body counts</a:t>
            </a:r>
          </a:p>
        </p:txBody>
      </p:sp>
    </p:spTree>
    <p:extLst>
      <p:ext uri="{BB962C8B-B14F-4D97-AF65-F5344CB8AC3E}">
        <p14:creationId xmlns:p14="http://schemas.microsoft.com/office/powerpoint/2010/main" val="1208372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55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smtClean="0"/>
              <a:t>Week1: Intro</a:t>
            </a:r>
          </a:p>
          <a:p>
            <a:pPr marL="0" indent="0">
              <a:buNone/>
            </a:pPr>
            <a:r>
              <a:rPr lang="en-US" sz="1600" dirty="0" smtClean="0"/>
              <a:t>Week2: Exploratory Data Analysis</a:t>
            </a:r>
          </a:p>
          <a:p>
            <a:pPr marL="0" indent="0">
              <a:buNone/>
            </a:pPr>
            <a:r>
              <a:rPr lang="en-US" sz="1600" dirty="0" smtClean="0"/>
              <a:t>Week3: Research Design and Probability Theory</a:t>
            </a:r>
          </a:p>
          <a:p>
            <a:pPr marL="0" indent="0">
              <a:buNone/>
            </a:pPr>
            <a:r>
              <a:rPr lang="en-US" sz="1600" dirty="0" smtClean="0"/>
              <a:t>Week4: Random Variables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rgbClr val="FF0000"/>
                </a:solidFill>
              </a:rPr>
              <a:t>Week5: Joint Distributions (Two R. V.) (New)</a:t>
            </a:r>
          </a:p>
          <a:p>
            <a:pPr marL="0" indent="0">
              <a:buNone/>
            </a:pPr>
            <a:r>
              <a:rPr lang="en-US" sz="1600" dirty="0" smtClean="0"/>
              <a:t>Week6: Sampling and the Central Limit Theorem</a:t>
            </a:r>
          </a:p>
          <a:p>
            <a:pPr marL="0" indent="0">
              <a:buNone/>
            </a:pPr>
            <a:r>
              <a:rPr lang="en-US" sz="1600" dirty="0" smtClean="0"/>
              <a:t>Week7: Estimators</a:t>
            </a:r>
          </a:p>
          <a:p>
            <a:pPr marL="0" indent="0">
              <a:buNone/>
            </a:pPr>
            <a:r>
              <a:rPr lang="en-US" sz="1600" dirty="0" smtClean="0"/>
              <a:t>Week8: Hypothesis Testing</a:t>
            </a:r>
          </a:p>
          <a:p>
            <a:pPr marL="0" indent="0">
              <a:buNone/>
            </a:pPr>
            <a:r>
              <a:rPr lang="en-US" sz="1600" dirty="0" smtClean="0"/>
              <a:t>Week9: Comparing Two Means: Independent and Dependent Test</a:t>
            </a:r>
          </a:p>
          <a:p>
            <a:pPr marL="0" indent="0">
              <a:buNone/>
            </a:pPr>
            <a:r>
              <a:rPr lang="en-US" sz="1600" dirty="0" smtClean="0"/>
              <a:t>Week10:  Bivariate Ordinary Least Squares Estimation</a:t>
            </a:r>
          </a:p>
          <a:p>
            <a:pPr marL="0" indent="0">
              <a:buNone/>
            </a:pPr>
            <a:r>
              <a:rPr lang="en-US" sz="1600" dirty="0" smtClean="0"/>
              <a:t>Week11: Multiple OLS Regression Estimation</a:t>
            </a:r>
          </a:p>
          <a:p>
            <a:pPr marL="0" indent="0">
              <a:buNone/>
            </a:pPr>
            <a:r>
              <a:rPr lang="en-US" sz="1600" dirty="0" smtClean="0"/>
              <a:t>Week12: Multiple OLS Regression Inference</a:t>
            </a:r>
          </a:p>
          <a:p>
            <a:pPr marL="0" indent="0">
              <a:buNone/>
            </a:pPr>
            <a:r>
              <a:rPr lang="en-US" sz="1600" dirty="0" smtClean="0"/>
              <a:t>Week13: Linear Model Specification</a:t>
            </a:r>
          </a:p>
          <a:p>
            <a:pPr marL="0" indent="0">
              <a:buNone/>
            </a:pPr>
            <a:r>
              <a:rPr lang="en-US" sz="1600" dirty="0" smtClean="0"/>
              <a:t>Week14: Causal Inference</a:t>
            </a:r>
          </a:p>
          <a:p>
            <a:pPr marL="0" indent="0">
              <a:buNone/>
            </a:pPr>
            <a:r>
              <a:rPr lang="en-US" sz="1600" dirty="0" smtClean="0"/>
              <a:t>Week15: Reproducibility</a:t>
            </a:r>
          </a:p>
        </p:txBody>
      </p:sp>
    </p:spTree>
    <p:extLst>
      <p:ext uri="{BB962C8B-B14F-4D97-AF65-F5344CB8AC3E}">
        <p14:creationId xmlns:p14="http://schemas.microsoft.com/office/powerpoint/2010/main" val="855758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Week3 - Objective probability vs. Subjective probability</a:t>
            </a:r>
            <a:endParaRPr 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639" y="2241640"/>
            <a:ext cx="4705350" cy="334327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201" y="2233402"/>
            <a:ext cx="5370346" cy="341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6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346" y="324644"/>
            <a:ext cx="8204912" cy="585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40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Week3 – Bayes Rule - Diagnosis</a:t>
            </a:r>
            <a:endParaRPr 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1825625"/>
            <a:ext cx="4743450" cy="395287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057" y="949121"/>
            <a:ext cx="4714875" cy="504825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-941560" y="2399168"/>
            <a:ext cx="21728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Easier to remember</a:t>
            </a:r>
          </a:p>
          <a:p>
            <a:r>
              <a:rPr lang="en-US" dirty="0" smtClean="0"/>
              <a:t>P(X|Y) = P(X, Y) / P(Y)</a:t>
            </a:r>
          </a:p>
          <a:p>
            <a:endParaRPr lang="en-US" dirty="0"/>
          </a:p>
          <a:p>
            <a:r>
              <a:rPr lang="en-US" dirty="0" smtClean="0"/>
              <a:t>P(Y|X) </a:t>
            </a:r>
            <a:r>
              <a:rPr lang="en-US" dirty="0"/>
              <a:t>= P(X, Y) / </a:t>
            </a:r>
            <a:r>
              <a:rPr lang="en-US" dirty="0" smtClean="0"/>
              <a:t>P(X)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28336"/>
          <a:stretch/>
        </p:blipFill>
        <p:spPr>
          <a:xfrm>
            <a:off x="923659" y="5997371"/>
            <a:ext cx="5236058" cy="511139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622" y="6057515"/>
            <a:ext cx="5894378" cy="298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568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Week3 – Bayes </a:t>
            </a:r>
            <a:r>
              <a:rPr lang="en-US" dirty="0" smtClean="0"/>
              <a:t>Rule – Collins Case</a:t>
            </a:r>
            <a:endParaRPr 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79" y="1690688"/>
            <a:ext cx="4733925" cy="490537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817" y="1690688"/>
            <a:ext cx="6055969" cy="354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8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Week3 - Probability space</a:t>
            </a:r>
            <a:endParaRPr 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2275"/>
            <a:ext cx="4695825" cy="43053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825" y="1602275"/>
            <a:ext cx="4695825" cy="386715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7740713" y="2399168"/>
            <a:ext cx="443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4165" y="1620044"/>
            <a:ext cx="4667250" cy="238125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4165" y="4136231"/>
            <a:ext cx="46863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8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Week3 - Probability space2</a:t>
            </a:r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959" y="1557683"/>
            <a:ext cx="58293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115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791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Week4 – why random variable?</a:t>
            </a:r>
            <a:endParaRPr 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2636" y="846904"/>
            <a:ext cx="9505714" cy="5904771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8346558" y="1233377"/>
            <a:ext cx="3007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variables provide a way to introduce randomness in mathematical relationships such as demand, profit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258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Week4 – random variable</a:t>
            </a:r>
            <a:endParaRPr 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2" y="1519473"/>
            <a:ext cx="6946460" cy="486572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491" y="1519473"/>
            <a:ext cx="4724400" cy="3629025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9297909" y="1113576"/>
            <a:ext cx="95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(S,F, P)</a:t>
            </a:r>
            <a:endParaRPr 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9375238" y="2637256"/>
            <a:ext cx="5414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Function X maps Sample to Real number</a:t>
            </a:r>
          </a:p>
          <a:p>
            <a:r>
              <a:rPr lang="en-US" dirty="0" smtClean="0"/>
              <a:t>Function X taking event omega and mapping to value x  </a:t>
            </a:r>
            <a:endParaRPr 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-1231286" y="5148498"/>
            <a:ext cx="2232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Outcome</a:t>
            </a:r>
          </a:p>
          <a:p>
            <a:r>
              <a:rPr lang="en-US" dirty="0" smtClean="0"/>
              <a:t>Probability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747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Week4 – Random Variable</a:t>
            </a:r>
            <a:endParaRPr 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Continuous Random Variable – 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 - Probability density function,</a:t>
            </a:r>
          </a:p>
          <a:p>
            <a:pPr lvl="1"/>
            <a:r>
              <a:rPr lang="en-US" dirty="0" smtClean="0"/>
              <a:t>F – Cumulative distribution function</a:t>
            </a:r>
          </a:p>
          <a:p>
            <a:pPr lvl="1"/>
            <a:r>
              <a:rPr lang="en-US" dirty="0" smtClean="0"/>
              <a:t>E – Expectation (integral - area)</a:t>
            </a:r>
          </a:p>
          <a:p>
            <a:r>
              <a:rPr lang="en-US" dirty="0" smtClean="0"/>
              <a:t>Discrete Random Variable – Coin (</a:t>
            </a:r>
            <a:r>
              <a:rPr lang="en-US" dirty="0" err="1" smtClean="0"/>
              <a:t>Bernulli</a:t>
            </a:r>
            <a:r>
              <a:rPr lang="en-US" dirty="0" smtClean="0"/>
              <a:t> distribution)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 - Probability mass function</a:t>
            </a:r>
            <a:endParaRPr lang="en-US" b="1" dirty="0" smtClean="0"/>
          </a:p>
          <a:p>
            <a:pPr lvl="1"/>
            <a:r>
              <a:rPr lang="en-US" dirty="0" smtClean="0"/>
              <a:t>F – Cumulative distribution Function</a:t>
            </a:r>
          </a:p>
          <a:p>
            <a:pPr lvl="1"/>
            <a:r>
              <a:rPr lang="en-US" dirty="0" smtClean="0"/>
              <a:t>E – Expectation (sigma - sum)</a:t>
            </a:r>
            <a:endParaRPr 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0" y="1495149"/>
            <a:ext cx="600075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46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random variables </a:t>
            </a:r>
            <a:endParaRPr 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217" y="1971675"/>
            <a:ext cx="5651095" cy="3381487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350" y="1971675"/>
            <a:ext cx="474345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1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5535" y="1110746"/>
            <a:ext cx="7867650" cy="378142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752" y="750826"/>
            <a:ext cx="753427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870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Continuous random variables – Uniform distribution</a:t>
            </a:r>
            <a:endParaRPr lang="en-US" sz="36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79" y="1825625"/>
            <a:ext cx="6038850" cy="3971925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115109" y="6242715"/>
            <a:ext cx="5602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http://mathworld.wolfram.com/UniformDistribution.html</a:t>
            </a:r>
          </a:p>
        </p:txBody>
      </p:sp>
    </p:spTree>
    <p:extLst>
      <p:ext uri="{BB962C8B-B14F-4D97-AF65-F5344CB8AC3E}">
        <p14:creationId xmlns:p14="http://schemas.microsoft.com/office/powerpoint/2010/main" val="2675938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Discrete random variables</a:t>
            </a:r>
            <a:endParaRPr 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913" y="1690688"/>
            <a:ext cx="6400800" cy="35814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9685" y="1375256"/>
            <a:ext cx="6696075" cy="41910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9685" y="5121851"/>
            <a:ext cx="8081187" cy="673432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2993" y="5121850"/>
            <a:ext cx="7872966" cy="667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953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Discrete random variables - A Bernoulli distribution</a:t>
            </a:r>
            <a:endParaRPr 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11" y="1589788"/>
            <a:ext cx="5948805" cy="417502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230" y="2084093"/>
            <a:ext cx="6708091" cy="226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844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Discrete random variables - Binomial distribution</a:t>
            </a:r>
            <a:endParaRPr lang="en-US" sz="40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64" y="1529980"/>
            <a:ext cx="5290805" cy="382495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430530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025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23075" cy="1325563"/>
          </a:xfrm>
        </p:spPr>
        <p:txBody>
          <a:bodyPr/>
          <a:lstStyle/>
          <a:p>
            <a:r>
              <a:rPr lang="en-US" dirty="0" smtClean="0"/>
              <a:t>Week4 - Linear Functions of Random Variables</a:t>
            </a:r>
            <a:endParaRPr 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74" y="2089794"/>
            <a:ext cx="5171521" cy="326080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600" y="2010153"/>
            <a:ext cx="4970023" cy="378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0220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Week4- Expected Value</a:t>
            </a:r>
            <a:endParaRPr 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83" y="1690688"/>
            <a:ext cx="4181475" cy="233362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70" y="4193640"/>
            <a:ext cx="3924300" cy="31242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5619" y="1590486"/>
            <a:ext cx="414337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541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Week5- Joint Distribution</a:t>
            </a:r>
            <a:endParaRPr 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58" y="1690688"/>
            <a:ext cx="4714875" cy="375285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574" y="2089985"/>
            <a:ext cx="5615238" cy="34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4797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Week5 – Conditional Distribution</a:t>
            </a:r>
            <a:endParaRPr 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24" y="1998997"/>
            <a:ext cx="3714750" cy="184785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903" y="1998997"/>
            <a:ext cx="4686300" cy="401955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11" y="1998997"/>
            <a:ext cx="470535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115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Week5 – Marginal Distribution</a:t>
            </a:r>
            <a:endParaRPr 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60210"/>
            <a:ext cx="4695825" cy="310515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51644"/>
            <a:ext cx="4714875" cy="375285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68" y="4836192"/>
            <a:ext cx="6034589" cy="256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5664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Week5 - Independence</a:t>
            </a:r>
            <a:endParaRPr 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012" y="1452562"/>
            <a:ext cx="7419975" cy="395287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605" y="5540374"/>
            <a:ext cx="6052637" cy="1917978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3416968" y="0"/>
            <a:ext cx="4138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 </a:t>
            </a:r>
            <a:r>
              <a:rPr lang="en-US" dirty="0" err="1" smtClean="0"/>
              <a:t>confiditional</a:t>
            </a:r>
            <a:r>
              <a:rPr lang="en-US" dirty="0" smtClean="0"/>
              <a:t> </a:t>
            </a:r>
            <a:r>
              <a:rPr lang="en-US" dirty="0" err="1" smtClean="0"/>
              <a:t>probabability</a:t>
            </a:r>
            <a:r>
              <a:rPr lang="en-US" dirty="0" smtClean="0"/>
              <a:t> we did before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267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</a:t>
            </a:r>
            <a:endParaRPr 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104900"/>
            <a:ext cx="60960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729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Week5 - Expectation</a:t>
            </a:r>
            <a:endParaRPr 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404937"/>
            <a:ext cx="76200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950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Week5 - Covariance</a:t>
            </a:r>
            <a:endParaRPr 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1566863"/>
            <a:ext cx="75438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125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Week5 – Variance of Sums</a:t>
            </a:r>
            <a:endParaRPr 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062" y="1447800"/>
            <a:ext cx="73818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944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9061"/>
            <a:ext cx="9326479" cy="636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4553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Week5 – Law of Iterated Expectations</a:t>
            </a:r>
            <a:endParaRPr 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7912" y="2024856"/>
            <a:ext cx="749617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770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Week5- Covariance Matrix</a:t>
            </a:r>
            <a:endParaRPr 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83369"/>
            <a:ext cx="4752975" cy="390525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58" y="1825625"/>
            <a:ext cx="470535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152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562" y="352425"/>
            <a:ext cx="4714875" cy="615315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826" y="2367858"/>
            <a:ext cx="467677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0259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Week5 - Sampling</a:t>
            </a:r>
            <a:endParaRPr 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447" y="1690688"/>
            <a:ext cx="8579106" cy="308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006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Week5 – Standard error: the predictable amount or estimated expected value</a:t>
            </a:r>
            <a:endParaRPr 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1101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sampling terms </a:t>
            </a:r>
            <a:endParaRPr 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Units of analysis (people, …)</a:t>
            </a:r>
          </a:p>
          <a:p>
            <a:r>
              <a:rPr lang="en-US" dirty="0" smtClean="0"/>
              <a:t>Population, Selected sample, Actual Sample</a:t>
            </a:r>
          </a:p>
          <a:p>
            <a:r>
              <a:rPr lang="en-US" dirty="0" smtClean="0"/>
              <a:t>Sampling designs (Quota, Random, Snowball, Stratified, Convenience)</a:t>
            </a:r>
          </a:p>
          <a:p>
            <a:r>
              <a:rPr lang="en-US" dirty="0" smtClean="0"/>
              <a:t>Problems:</a:t>
            </a:r>
          </a:p>
          <a:p>
            <a:pPr lvl="1"/>
            <a:r>
              <a:rPr lang="en-US" dirty="0" smtClean="0"/>
              <a:t>Obtain a representative sample</a:t>
            </a:r>
          </a:p>
          <a:p>
            <a:pPr lvl="1"/>
            <a:r>
              <a:rPr lang="en-US" dirty="0" smtClean="0"/>
              <a:t>Outliers – real data but not helpful to understand overall distribution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849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7632" y="441309"/>
            <a:ext cx="7743825" cy="530542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987" y="365125"/>
            <a:ext cx="7667625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017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649" y="1690688"/>
            <a:ext cx="4752975" cy="42291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49371"/>
            <a:ext cx="46958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960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49" y="904373"/>
            <a:ext cx="8838197" cy="707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231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result for cartesian produ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20" y="968954"/>
            <a:ext cx="6076950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www.mathsisfun.com/algebra/images/variable-constan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818" y="2872180"/>
            <a:ext cx="2838450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1484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981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12" y="622155"/>
            <a:ext cx="7496175" cy="450532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972" y="500865"/>
            <a:ext cx="752475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99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6992" y="739650"/>
            <a:ext cx="7267575" cy="550545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517" y="909638"/>
            <a:ext cx="761047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28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4377" y="651472"/>
            <a:ext cx="7781925" cy="54102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176" y="651472"/>
            <a:ext cx="7600950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91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7" y="581025"/>
            <a:ext cx="7896225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958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3728</TotalTime>
  <Words>659</Words>
  <Application>Microsoft Office PowerPoint</Application>
  <PresentationFormat>ワイド画面</PresentationFormat>
  <Paragraphs>96</Paragraphs>
  <Slides>53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53</vt:i4>
      </vt:variant>
    </vt:vector>
  </HeadingPairs>
  <TitlesOfParts>
    <vt:vector size="58" baseType="lpstr">
      <vt:lpstr>ＭＳ Ｐゴシック</vt:lpstr>
      <vt:lpstr>Arial</vt:lpstr>
      <vt:lpstr>Calibri</vt:lpstr>
      <vt:lpstr>Calibri Light</vt:lpstr>
      <vt:lpstr>Office テーマ</vt:lpstr>
      <vt:lpstr>W203 STATS Work In Progress</vt:lpstr>
      <vt:lpstr>Table of Contents</vt:lpstr>
      <vt:lpstr>PowerPoint プレゼンテーション</vt:lpstr>
      <vt:lpstr>Derivative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Week3 - Validity and Reliability</vt:lpstr>
      <vt:lpstr>Week3 - Constructs and variables</vt:lpstr>
      <vt:lpstr>Week3 - Time series data, cross-sectional data, pooled cross section, panel (longitudinal) data</vt:lpstr>
      <vt:lpstr>How to Operationalize a Complex Construct</vt:lpstr>
      <vt:lpstr>Week3 - Objective probability vs. Subjective probability</vt:lpstr>
      <vt:lpstr>PowerPoint プレゼンテーション</vt:lpstr>
      <vt:lpstr>Week3 – Bayes Rule - Diagnosis</vt:lpstr>
      <vt:lpstr>Week3 – Bayes Rule – Collins Case</vt:lpstr>
      <vt:lpstr>Week3 - Probability space</vt:lpstr>
      <vt:lpstr>Week3 - Probability space2</vt:lpstr>
      <vt:lpstr>Week4 – why random variable?</vt:lpstr>
      <vt:lpstr>Week4 – random variable</vt:lpstr>
      <vt:lpstr>Week4 – Random Variable</vt:lpstr>
      <vt:lpstr>Continuous random variables </vt:lpstr>
      <vt:lpstr>Continuous random variables – Uniform distribution</vt:lpstr>
      <vt:lpstr>Discrete random variables</vt:lpstr>
      <vt:lpstr>Discrete random variables - A Bernoulli distribution</vt:lpstr>
      <vt:lpstr>Discrete random variables - Binomial distribution</vt:lpstr>
      <vt:lpstr>Week4 - Linear Functions of Random Variables</vt:lpstr>
      <vt:lpstr>Week4- Expected Value</vt:lpstr>
      <vt:lpstr>Week5- Joint Distribution</vt:lpstr>
      <vt:lpstr>Week5 – Conditional Distribution</vt:lpstr>
      <vt:lpstr>Week5 – Marginal Distribution</vt:lpstr>
      <vt:lpstr>Week5 - Independence</vt:lpstr>
      <vt:lpstr>Week5 - Expectation</vt:lpstr>
      <vt:lpstr>Week5 - Covariance</vt:lpstr>
      <vt:lpstr>Week5 – Variance of Sums</vt:lpstr>
      <vt:lpstr>PowerPoint プレゼンテーション</vt:lpstr>
      <vt:lpstr>Week5 – Law of Iterated Expectations</vt:lpstr>
      <vt:lpstr>Week5- Covariance Matrix</vt:lpstr>
      <vt:lpstr>PowerPoint プレゼンテーション</vt:lpstr>
      <vt:lpstr>Week5 - Sampling</vt:lpstr>
      <vt:lpstr>Week5 – Standard error: the predictable amount or estimated expected value</vt:lpstr>
      <vt:lpstr>Key sampling terms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W203 STATS</dc:title>
  <dc:creator>Kazufumi Iwasaki</dc:creator>
  <cp:lastModifiedBy>Kazufumi Iwasaki</cp:lastModifiedBy>
  <cp:revision>146</cp:revision>
  <dcterms:created xsi:type="dcterms:W3CDTF">2017-05-25T19:20:49Z</dcterms:created>
  <dcterms:modified xsi:type="dcterms:W3CDTF">2017-09-04T01:23:20Z</dcterms:modified>
</cp:coreProperties>
</file>